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34714A1-43F1-4675-97F1-421EBBCD2693}">
  <a:tblStyle styleId="{234714A1-43F1-4675-97F1-421EBBCD26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1d8c62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31d8c62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31d8c627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31d8c627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1d8c6277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831d8c62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31d8c627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831d8c627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31d8c627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831d8c627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31d8c6277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831d8c6277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31d8c627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31d8c627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31d8c6277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831d8c627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1d8c6277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831d8c6277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31d8c627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831d8c627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71c5657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6071c5657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31d8c6277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31d8c6277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1d8c6277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831d8c627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31d8c6277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831d8c6277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31d8c6277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831d8c6277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31d8c6277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831d8c6277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31d8c6277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831d8c627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31d8c6277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831d8c6277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1d8c6277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831d8c6277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31d8c6277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831d8c6277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31d8c6277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831d8c627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03dc00e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303dc00e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31d8c6277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831d8c6277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31d8c6277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831d8c6277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31d8c6277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831d8c627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31d8c6277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831d8c6277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31d8c6277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831d8c6277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31d8c6277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831d8c6277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1d8c6277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831d8c6277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31d8c6277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831d8c6277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31d8c6277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831d8c6277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31d8c6277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831d8c6277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e4bad7a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4e4bad7a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31d8c6277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831d8c6277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31d8c6277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831d8c6277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31d8c6277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831d8c627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31d8c6277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831d8c6277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31d8c6277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831d8c6277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31d8c6277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831d8c6277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31d8c6277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831d8c627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31d8c6277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831d8c6277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31d8c6277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831d8c6277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31d8c6277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831d8c6277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71c5657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071c5657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31d8c6277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831d8c6277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31d8c6277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831d8c6277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31d8c6277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831d8c6277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31d8c6277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831d8c6277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31d8c6277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831d8c6277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31d8c6277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831d8c6277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31d8c6277_0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831d8c627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31d8c6277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831d8c6277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31d8c6277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831d8c6277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31d8c6277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831d8c6277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e4bad7a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64e4bad7a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071c5657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6071c5657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071c565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6071c565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071c5657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071c5657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6071c5657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303dc00e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8303dc00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303dc00e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8303dc00e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303dc00e9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8303dc00e9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r-squared.in/" TargetMode="Externa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-46766" y="6434267"/>
            <a:ext cx="914799" cy="36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9252201" y="6371834"/>
            <a:ext cx="2986399" cy="477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Font typeface="Arial"/>
              <a:buNone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www.r-squared.in/git-hub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914400" y="2111123"/>
            <a:ext cx="103632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914400" y="3786738"/>
            <a:ext cx="10363200" cy="1046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09600" y="5875079"/>
            <a:ext cx="10972800" cy="6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support@rsquaredacademy.com" TargetMode="External"/><Relationship Id="rId4" Type="http://schemas.openxmlformats.org/officeDocument/2006/relationships/hyperlink" Target="https://rsquaredacademy.freshdesk.com/support/hom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lides.rsquaredacademy.com/data-wrangling/lubridate/datetime.pdf" TargetMode="External"/><Relationship Id="rId4" Type="http://schemas.openxmlformats.org/officeDocument/2006/relationships/hyperlink" Target="https://github.com/rsquaredacademy-education/online-courses/" TargetMode="External"/><Relationship Id="rId5" Type="http://schemas.openxmlformats.org/officeDocument/2006/relationships/hyperlink" Target="https://rstudio.cloud/project/1072419" TargetMode="External"/><Relationship Id="rId6" Type="http://schemas.openxmlformats.org/officeDocument/2006/relationships/hyperlink" Target="https://rsquared-academy.thinkific.com/courses/courses/handling-date-and-time-in-r" TargetMode="External"/><Relationship Id="rId7" Type="http://schemas.openxmlformats.org/officeDocument/2006/relationships/hyperlink" Target="https://blog.rsquaredacademy.com/handling-date-and-time-in-r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support@rsquaredacademy.com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lubridate.tidyverse.org/" TargetMode="External"/><Relationship Id="rId4" Type="http://schemas.openxmlformats.org/officeDocument/2006/relationships/hyperlink" Target="https://r4ds.had.co.nz/dates-and-times.html" TargetMode="External"/><Relationship Id="rId9" Type="http://schemas.openxmlformats.org/officeDocument/2006/relationships/hyperlink" Target="http://www.rsquaredacademy.com/" TargetMode="External"/><Relationship Id="rId5" Type="http://schemas.openxmlformats.org/officeDocument/2006/relationships/hyperlink" Target="https://en.wikipedia.org/wiki/Daylight_saving_time" TargetMode="External"/><Relationship Id="rId6" Type="http://schemas.openxmlformats.org/officeDocument/2006/relationships/hyperlink" Target="https://en.wikipedia.org/wiki/Time_zone" TargetMode="External"/><Relationship Id="rId7" Type="http://schemas.openxmlformats.org/officeDocument/2006/relationships/hyperlink" Target="https://www.worldtimebuddy.com/" TargetMode="External"/><Relationship Id="rId8" Type="http://schemas.openxmlformats.org/officeDocument/2006/relationships/hyperlink" Target="https://en.wikipedia.org/wiki/POSIX" TargetMode="External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acebook.com/rsquaredacademy/" TargetMode="External"/><Relationship Id="rId10" Type="http://schemas.openxmlformats.org/officeDocument/2006/relationships/hyperlink" Target="https://twitter.com/rsquaredacademy" TargetMode="External"/><Relationship Id="rId13" Type="http://schemas.openxmlformats.org/officeDocument/2006/relationships/hyperlink" Target="https://www.rsquaredacademy.com/" TargetMode="External"/><Relationship Id="rId12" Type="http://schemas.openxmlformats.org/officeDocument/2006/relationships/hyperlink" Target="https://in.linkedin.com/company/rsquared-academy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rsquaredacademy.com/" TargetMode="External"/><Relationship Id="rId4" Type="http://schemas.openxmlformats.org/officeDocument/2006/relationships/hyperlink" Target="https://rsquared-academy.thinkific.com/" TargetMode="External"/><Relationship Id="rId9" Type="http://schemas.openxmlformats.org/officeDocument/2006/relationships/hyperlink" Target="https://www.youtube.com/user/rsquaredin/" TargetMode="External"/><Relationship Id="rId5" Type="http://schemas.openxmlformats.org/officeDocument/2006/relationships/hyperlink" Target="https://pkgs.rsquaredacademy.com" TargetMode="External"/><Relationship Id="rId6" Type="http://schemas.openxmlformats.org/officeDocument/2006/relationships/hyperlink" Target="https://apps.rsquaredacademy.com/" TargetMode="External"/><Relationship Id="rId7" Type="http://schemas.openxmlformats.org/officeDocument/2006/relationships/hyperlink" Target="https://blog.rsquaredacademy.com/" TargetMode="External"/><Relationship Id="rId8" Type="http://schemas.openxmlformats.org/officeDocument/2006/relationships/hyperlink" Target="https://github.com/rsquaredacademy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Case Study - Data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3" name="Google Shape;193;p2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163" y="1302338"/>
            <a:ext cx="4841675" cy="46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Case Study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1005850" y="1296375"/>
            <a:ext cx="11049000" cy="4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date, month and year from Due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number of days to settle invoice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days over due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if due year is a leap year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when due day in february is 29, whether it is a leap year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invoices were settled within due 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invoices are due in each quarter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average duration between invoice date and payment 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30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05" name="Google Shape;205;p30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Date &amp; Time Classes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1005850" y="1296375"/>
            <a:ext cx="11049000" cy="4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POSIXct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POSIXlt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3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ISO 8601 Standard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7" name="Google Shape;227;p3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8" name="Google Shape;228;p3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13" y="1408350"/>
            <a:ext cx="9761377" cy="44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POSIXlt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1005850" y="888275"/>
            <a:ext cx="5257200" cy="4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wday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mday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yday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gmtoff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34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9" name="Google Shape;239;p34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1005850" y="1093013"/>
            <a:ext cx="11049000" cy="5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1.0.0 was released on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2000-02-09 08:55:23 UTC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Save it 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using origin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POSIXct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POSIXlt and extract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 day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 of year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zone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9" name="Google Shape;249;p35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Course Duration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61" name="Google Shape;261;p3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62" name="Google Shape;262;p3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00" y="1562093"/>
            <a:ext cx="9220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Shift Date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71" name="Google Shape;271;p38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2" name="Google Shape;272;p38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63" y="1183906"/>
            <a:ext cx="959167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Agenda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005850" y="1370661"/>
            <a:ext cx="11049000" cy="4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get current date/time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understand date/time classes in R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date arithmetic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time zones and daylight savings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date/time formats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parsing date/time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date/time components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create/update/verify 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Intervals, duration and period</a:t>
            </a:r>
            <a:endParaRPr sz="2000"/>
          </a:p>
          <a:p>
            <a:pPr indent="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1005850" y="1296375"/>
            <a:ext cx="11049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length of a vacation which begins on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2020-04-19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ends on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2020-04-25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recompute the length of the vacation after shifting the vacation start and end date by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days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weeks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days to settle invoice and days overdue from the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receivables.csv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set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length of employment (only for those employees who have been terminated) from the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hr-data.csv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set (use date of hire and termination)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83" name="Google Shape;283;p3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Time Zones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95" name="Google Shape;295;p41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6" name="Google Shape;296;p41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625" y="2374439"/>
            <a:ext cx="9380550" cy="24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Daylight Savings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5" name="Google Shape;305;p4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6" name="Google Shape;306;p4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275" y="2003056"/>
            <a:ext cx="5429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1005850" y="1296375"/>
            <a:ext cx="11049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 time zone you live 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if daylight savings is in effect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 current time in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UTC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any other time zone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4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7" name="Google Shape;317;p4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Formats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1005850" y="1296375"/>
            <a:ext cx="11049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December 12,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12th Dec,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 12th, 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12-Dec-19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December,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12.12.19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45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1" name="Google Shape;331;p45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Conversion Specifications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39" name="Google Shape;339;p46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0" name="Google Shape;340;p46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3" name="Google Shape;343;p46"/>
          <p:cNvGraphicFramePr/>
          <p:nvPr/>
        </p:nvGraphicFramePr>
        <p:xfrm>
          <a:off x="1455400" y="13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2982800"/>
                <a:gridCol w="4833675"/>
                <a:gridCol w="2470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Specification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Example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%d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the month (decimal number)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%m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Month (decimal number)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%b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Month (abbreviated)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Dec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%B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Month (full name)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December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%y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Year (2 digit)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%Y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Year (4 digit)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2019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%H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Hour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%M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Minute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%S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Second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1005850" y="982400"/>
            <a:ext cx="11049000" cy="5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conversion specifications to specify the below dates using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as.Date()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05.07.19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5-July,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July 5th,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July 05,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2019-July-05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05/07/2019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07/05/2019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7/5/2019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07/5/19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2019-07-05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4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51" name="Google Shape;351;p4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Prerequisites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005850" y="1370661"/>
            <a:ext cx="11049000" cy="4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basic knowledge of R &amp; RStudio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laptop/desktop </a:t>
            </a:r>
            <a:endParaRPr sz="2000"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working internet connection</a:t>
            </a:r>
            <a:endParaRPr sz="2000"/>
          </a:p>
          <a:p>
            <a:pPr indent="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2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1" name="Google Shape;131;p2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Parse Date &amp; Time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1005850" y="1296375"/>
            <a:ext cx="11049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string/character to date using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strptime()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parse_date_time()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date to string character using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strftime()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as.character()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format()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helper functions to convert string/character to date without using conversion specifications.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4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65" name="Google Shape;365;p4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6" name="Google Shape;366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1005850" y="982400"/>
            <a:ext cx="11049000" cy="5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Parse the below dates using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strptime()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parse_date_time()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or appropriate helper functions: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05.07.19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5-July,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July 5th,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July 05, 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2019-July-05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05/07/2019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07/05/2019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7/5/2019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07/5/19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2019-07-05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50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75" name="Google Shape;375;p50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Components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	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1005850" y="1078050"/>
            <a:ext cx="11049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semester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minute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timezone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5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89" name="Google Shape;389;p5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90" name="Google Shape;390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Year, Month &amp; Week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	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97" name="Google Shape;397;p5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98" name="Google Shape;398;p5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1" name="Google Shape;401;p53"/>
          <p:cNvGraphicFramePr/>
          <p:nvPr/>
        </p:nvGraphicFramePr>
        <p:xfrm>
          <a:off x="3252525" y="20155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2690550"/>
                <a:gridCol w="400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Function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year()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year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month()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month (number)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month(label = TRUE)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month (abbreviated name)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month(abbr = FALSE)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month (full name)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months()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month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week()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week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	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7" name="Google Shape;407;p54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08" name="Google Shape;408;p54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09" name="Google Shape;409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4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1" name="Google Shape;411;p54"/>
          <p:cNvGraphicFramePr/>
          <p:nvPr/>
        </p:nvGraphicFramePr>
        <p:xfrm>
          <a:off x="3252525" y="17860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2690550"/>
                <a:gridCol w="400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Function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day()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day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mday()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the month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wday()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the week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qday()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quarter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yday()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year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weekdays()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 of week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days_in_month()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Days in the month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HMS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	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17" name="Google Shape;417;p55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18" name="Google Shape;418;p55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1" name="Google Shape;421;p55"/>
          <p:cNvGraphicFramePr/>
          <p:nvPr/>
        </p:nvGraphicFramePr>
        <p:xfrm>
          <a:off x="3091413" y="2474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2820100"/>
                <a:gridCol w="419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Function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hour()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hour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minute()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minute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second()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second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seconds()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Number of seconds since 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1970-01-01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Quarter &amp; Semester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	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27" name="Google Shape;427;p56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28" name="Google Shape;428;p56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88" y="1279156"/>
            <a:ext cx="94583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Quarter &amp; Semester           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37" name="Google Shape;437;p5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38" name="Google Shape;438;p5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1" name="Google Shape;441;p57"/>
          <p:cNvGraphicFramePr/>
          <p:nvPr/>
        </p:nvGraphicFramePr>
        <p:xfrm>
          <a:off x="3165888" y="2245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4054550"/>
                <a:gridCol w="2811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Function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quarter()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quarter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quarter(with_year = TRUE)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Quarter with year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quarter(fiscal_start = 4)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Fiscal starts in April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quarters()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quarter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semester()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semester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Case Study - Components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47" name="Google Shape;447;p58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48" name="Google Shape;448;p58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356"/>
            <a:ext cx="11887201" cy="381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Let’s Begin to Learn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994956" y="1031966"/>
            <a:ext cx="11049000" cy="5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000" u="none">
                <a:solidFill>
                  <a:schemeClr val="dk1"/>
                </a:solidFill>
              </a:rPr>
              <a:t>L</a:t>
            </a:r>
            <a:r>
              <a:rPr lang="en" sz="2000" u="none">
                <a:solidFill>
                  <a:schemeClr val="dk1"/>
                </a:solidFill>
              </a:rPr>
              <a:t>earning </a:t>
            </a:r>
            <a:r>
              <a:rPr b="1" lang="en" sz="2000" u="none">
                <a:solidFill>
                  <a:schemeClr val="dk1"/>
                </a:solidFill>
              </a:rPr>
              <a:t>M</a:t>
            </a:r>
            <a:r>
              <a:rPr lang="en" sz="2000" u="none">
                <a:solidFill>
                  <a:schemeClr val="dk1"/>
                </a:solidFill>
              </a:rPr>
              <a:t>anagement </a:t>
            </a:r>
            <a:r>
              <a:rPr b="1" lang="en" sz="2000" u="none">
                <a:solidFill>
                  <a:schemeClr val="dk1"/>
                </a:solidFill>
              </a:rPr>
              <a:t>S</a:t>
            </a:r>
            <a:r>
              <a:rPr lang="en" sz="2000" u="none">
                <a:solidFill>
                  <a:schemeClr val="dk1"/>
                </a:solidFill>
              </a:rPr>
              <a:t>ystem</a:t>
            </a:r>
            <a:endParaRPr sz="2000" u="none">
              <a:solidFill>
                <a:schemeClr val="dk1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Videos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Slides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Code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Data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Suggested Readings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Need help?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Discussion forum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support@rsquaredacademy.com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+91-9606872504</a:t>
            </a:r>
            <a:endParaRPr sz="20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Raise a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ticket</a:t>
            </a:r>
            <a:endParaRPr sz="2000"/>
          </a:p>
          <a:p>
            <a:pPr indent="457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2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1" name="Google Shape;141;p2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Case Study - Data Sanitization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57" name="Google Shape;457;p5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8" name="Google Shape;458;p5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1005850" y="1180350"/>
            <a:ext cx="109320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Let us do some data sanitization. If the due day happens to be February 29, let us ensure that the due year is a leap year. Below are the steps to check if the due year is a leap year: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/>
              <a:t>we will extract the following from the due date: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→"/>
            </a:pPr>
            <a:r>
              <a:rPr lang="en" sz="1800"/>
              <a:t>day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→"/>
            </a:pPr>
            <a:r>
              <a:rPr lang="en" sz="1800"/>
              <a:t>month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→"/>
            </a:pPr>
            <a:r>
              <a:rPr lang="en" sz="1800"/>
              <a:t>year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/>
              <a:t>we will then create a new column is_leap which will have be set to TRUE if the year is a leap year else it will be set to FALSE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/>
              <a:t>filter all the payments due on 29th Feb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/>
              <a:t>select the following columns: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→"/>
            </a:pPr>
            <a:r>
              <a:rPr lang="en" sz="1800"/>
              <a:t>Due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→"/>
            </a:pPr>
            <a:r>
              <a:rPr lang="en" sz="1800"/>
              <a:t>is_leap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67" name="Google Shape;467;p60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8" name="Google Shape;468;p60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69" name="Google Shape;469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1005850" y="1180350"/>
            <a:ext cx="109320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Get the R release dates using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r_versions()</a:t>
            </a:r>
            <a:r>
              <a:rPr lang="en" sz="1800">
                <a:solidFill>
                  <a:schemeClr val="dk1"/>
                </a:solidFill>
              </a:rPr>
              <a:t> from the </a:t>
            </a:r>
            <a:r>
              <a:rPr b="1" lang="en" sz="1800">
                <a:solidFill>
                  <a:schemeClr val="dk1"/>
                </a:solidFill>
              </a:rPr>
              <a:t>rversions</a:t>
            </a:r>
            <a:r>
              <a:rPr lang="en" sz="1800">
                <a:solidFill>
                  <a:schemeClr val="dk1"/>
                </a:solidFill>
              </a:rPr>
              <a:t> package and tabulate the following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→"/>
            </a:pPr>
            <a:r>
              <a:rPr lang="en" sz="1800">
                <a:solidFill>
                  <a:schemeClr val="dk1"/>
                </a:solidFill>
              </a:rPr>
              <a:t>year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" sz="1800">
                <a:solidFill>
                  <a:schemeClr val="dk1"/>
                </a:solidFill>
              </a:rPr>
              <a:t>month with label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" sz="1800">
                <a:solidFill>
                  <a:schemeClr val="dk1"/>
                </a:solidFill>
              </a:rPr>
              <a:t>weekday with label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" sz="1800">
                <a:solidFill>
                  <a:schemeClr val="dk1"/>
                </a:solidFill>
              </a:rPr>
              <a:t>hour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" sz="1800">
                <a:solidFill>
                  <a:schemeClr val="dk1"/>
                </a:solidFill>
              </a:rPr>
              <a:t>and quarter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Create, Update &amp; Verify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81" name="Google Shape;481;p6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2" name="Google Shape;482;p6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83" name="Google Shape;483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1005850" y="1180350"/>
            <a:ext cx="109320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→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make_date()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→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make_datetime()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→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update()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Date Sequence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91" name="Google Shape;491;p6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92" name="Google Shape;492;p6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93" name="Google Shape;493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5" name="Google Shape;495;p63"/>
          <p:cNvGraphicFramePr/>
          <p:nvPr/>
        </p:nvGraphicFramePr>
        <p:xfrm>
          <a:off x="2847650" y="2245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{234714A1-43F1-4675-97F1-421EBBCD2693}</a:tableStyleId>
              </a:tblPr>
              <a:tblGrid>
                <a:gridCol w="2220775"/>
                <a:gridCol w="5281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Function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Starting date of the sequence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by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End date of the sequence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Date increment of the sequence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length.out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Length of the sequence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along.with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Use length of this value as length of sequence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01" name="Google Shape;501;p64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02" name="Google Shape;502;p64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03" name="Google Shape;503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4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4"/>
          <p:cNvSpPr txBox="1"/>
          <p:nvPr/>
        </p:nvSpPr>
        <p:spPr>
          <a:xfrm>
            <a:off x="1005850" y="1180350"/>
            <a:ext cx="109320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 2.0.0 was released on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2004-10-04 14:24:38</a:t>
            </a:r>
            <a:r>
              <a:rPr lang="en" sz="1800">
                <a:solidFill>
                  <a:schemeClr val="dk1"/>
                </a:solidFill>
              </a:rPr>
              <a:t>. Create this date using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➢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make_date()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➢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make_datetime()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and update to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2013-04-03 07:12:36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b="1" lang="en" sz="1800">
                <a:solidFill>
                  <a:schemeClr val="dk1"/>
                </a:solidFill>
              </a:rPr>
              <a:t>R 3.0.0 release date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Interval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15" name="Google Shape;515;p66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16" name="Google Shape;516;p66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17" name="Google Shape;517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6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63" y="2041156"/>
            <a:ext cx="95916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Shift 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Interval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25" name="Google Shape;525;p6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26" name="Google Shape;526;p6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27" name="Google Shape;527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0" y="1364756"/>
            <a:ext cx="11887199" cy="451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Interval Overlap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35" name="Google Shape;535;p68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6" name="Google Shape;536;p68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37" name="Google Shape;537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8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0" y="1240193"/>
            <a:ext cx="11887199" cy="476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Resources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994956" y="1031966"/>
            <a:ext cx="11049000" cy="5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Slides</a:t>
            </a:r>
            <a:endParaRPr sz="2000" u="sng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Code &amp; Data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RStudio Cloud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Online Course</a:t>
            </a:r>
            <a:endParaRPr sz="20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Blog Post</a:t>
            </a:r>
            <a:endParaRPr sz="2000"/>
          </a:p>
        </p:txBody>
      </p:sp>
      <p:cxnSp>
        <p:nvCxnSpPr>
          <p:cNvPr id="150" name="Google Shape;150;p24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Case Study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45" name="Google Shape;545;p6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46" name="Google Shape;546;p6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47" name="Google Shape;547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9"/>
          <p:cNvSpPr txBox="1"/>
          <p:nvPr/>
        </p:nvSpPr>
        <p:spPr>
          <a:xfrm>
            <a:off x="1005850" y="1622813"/>
            <a:ext cx="10923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Let us use intervals to count the number of invoices that were settled within the due date. To do this, we will: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create an interval for the invoice and due date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create a new column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due_next</a:t>
            </a:r>
            <a:r>
              <a:rPr lang="en" sz="1800"/>
              <a:t> by incrementing the due date by 1 day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another interval for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due_next</a:t>
            </a:r>
            <a:r>
              <a:rPr lang="en" sz="1800"/>
              <a:t> and the payment date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if the intervals overlap, the payment was made within the due date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Within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55" name="Google Shape;555;p70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56" name="Google Shape;556;p70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57" name="Google Shape;557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0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50" y="1040668"/>
            <a:ext cx="11102690" cy="516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Within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65" name="Google Shape;565;p71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66" name="Google Shape;566;p71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7" name="Google Shape;567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71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1"/>
          <p:cNvSpPr txBox="1"/>
          <p:nvPr/>
        </p:nvSpPr>
        <p:spPr>
          <a:xfrm>
            <a:off x="1005850" y="1140250"/>
            <a:ext cx="106281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Let us use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%within%</a:t>
            </a:r>
            <a:r>
              <a:rPr lang="en" sz="1800"/>
              <a:t> to count the number of invoices that were settled within the due date. We will do this by: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creating an interval for the invoice and due date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check if the payment date falls within the above interval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2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Duration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75" name="Google Shape;575;p72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76" name="Google Shape;576;p72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77" name="Google Shape;577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2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38" y="1040668"/>
            <a:ext cx="11312436" cy="516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Period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85" name="Google Shape;585;p73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86" name="Google Shape;586;p73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87" name="Google Shape;587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3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73"/>
          <p:cNvPicPr preferRelativeResize="0"/>
          <p:nvPr/>
        </p:nvPicPr>
        <p:blipFill rotWithShape="1">
          <a:blip r:embed="rId3">
            <a:alphaModFix/>
          </a:blip>
          <a:srcRect b="4159" l="0" r="0" t="-4160"/>
          <a:stretch/>
        </p:blipFill>
        <p:spPr>
          <a:xfrm>
            <a:off x="521600" y="1040668"/>
            <a:ext cx="11132300" cy="516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Time Length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95" name="Google Shape;595;p74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96" name="Google Shape;596;p74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97" name="Google Shape;597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74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50" y="1040668"/>
            <a:ext cx="11132300" cy="516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Rounding Dates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09" name="Google Shape;609;p76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10" name="Google Shape;610;p76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11" name="Google Shape;611;p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76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76"/>
          <p:cNvSpPr txBox="1"/>
          <p:nvPr/>
        </p:nvSpPr>
        <p:spPr>
          <a:xfrm>
            <a:off x="1005850" y="1107175"/>
            <a:ext cx="10809900" cy="4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We will explore functions for rounding dates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to the nearest value using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round_dates()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down using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floor_date()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up using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ceiling_date()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Rounding Dates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19" name="Google Shape;619;p7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20" name="Google Shape;620;p7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1" name="Google Shape;621;p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77"/>
          <p:cNvSpPr txBox="1"/>
          <p:nvPr/>
        </p:nvSpPr>
        <p:spPr>
          <a:xfrm>
            <a:off x="1005850" y="1107175"/>
            <a:ext cx="10809900" cy="4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unit for rounding can be any of the following: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second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minute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hour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day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week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month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bimonth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quarter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season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halfyear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800"/>
              <a:t>and year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9" name="Google Shape;629;p78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30" name="Google Shape;630;p78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1" name="Google Shape;631;p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8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8"/>
          <p:cNvSpPr txBox="1"/>
          <p:nvPr/>
        </p:nvSpPr>
        <p:spPr>
          <a:xfrm>
            <a:off x="1005850" y="1107175"/>
            <a:ext cx="10809900" cy="4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round up R release dates to hours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round down R release dates to minutes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rollback R release dates to the beginning of the month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Best Way to Learn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005850" y="1288048"/>
            <a:ext cx="110490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Go through the videos</a:t>
            </a:r>
            <a:endParaRPr sz="20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Run the code (locally or on RStudio Cloud)</a:t>
            </a:r>
            <a:endParaRPr sz="20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Experiment with the code</a:t>
            </a:r>
            <a:endParaRPr sz="20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Go through the suggested readings</a:t>
            </a:r>
            <a:endParaRPr sz="2000"/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If you get stuck with the code or have any questions</a:t>
            </a:r>
            <a:endParaRPr sz="2000"/>
          </a:p>
          <a:p>
            <a:pPr indent="-22860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Use the discussion forum</a:t>
            </a:r>
            <a:endParaRPr sz="2000"/>
          </a:p>
          <a:p>
            <a:pPr indent="-22860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/>
              <a:t>Mail us @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support@rsquaredacademy.com</a:t>
            </a:r>
            <a:r>
              <a:rPr lang="en" sz="2000"/>
              <a:t> if you have any questions (</a:t>
            </a:r>
            <a:r>
              <a:rPr b="1" lang="en" sz="2000"/>
              <a:t>We believe no question is naive and every question is important.</a:t>
            </a:r>
            <a:r>
              <a:rPr lang="en" sz="2000"/>
              <a:t>) and we will try to reply at the earliest.</a:t>
            </a:r>
            <a:endParaRPr sz="2000"/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160" name="Google Shape;160;p25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1" name="Google Shape;161;p25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      References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9" name="Google Shape;639;p79"/>
          <p:cNvSpPr txBox="1"/>
          <p:nvPr>
            <p:ph idx="1" type="body"/>
          </p:nvPr>
        </p:nvSpPr>
        <p:spPr>
          <a:xfrm>
            <a:off x="994950" y="1031974"/>
            <a:ext cx="11049000" cy="5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https://lubridate.tidyverse.org/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https://r4ds.had.co.nz/dates-and-times.html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https://en.wikipedia.org/wiki/Daylight_saving_time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https://en.wikipedia.org/wiki/Time_zone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https://www.worldtimebuddy.com/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https://en.wikipedia.org/wiki/POSIX</a:t>
            </a:r>
            <a:endParaRPr sz="2000"/>
          </a:p>
        </p:txBody>
      </p:sp>
      <p:cxnSp>
        <p:nvCxnSpPr>
          <p:cNvPr id="640" name="Google Shape;640;p79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41" name="Google Shape;641;p79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42" name="Google Shape;642;p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www.rsquaredacademy.com</a:t>
            </a:r>
            <a:endParaRPr b="0" i="0" sz="16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9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Connect With Us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" name="Google Shape;650;p80"/>
          <p:cNvSpPr txBox="1"/>
          <p:nvPr>
            <p:ph idx="1" type="body"/>
          </p:nvPr>
        </p:nvSpPr>
        <p:spPr>
          <a:xfrm>
            <a:off x="994956" y="1031966"/>
            <a:ext cx="11049000" cy="5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Website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Free Online R Courses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R Packages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Shiny Apps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Blog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GitHub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YouTube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Twitter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Facebook</a:t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→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Linkedin</a:t>
            </a:r>
            <a:endParaRPr sz="2000"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1" name="Google Shape;651;p80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52" name="Google Shape;652;p80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53" name="Google Shape;653;p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www.rsquaredacademy.com</a:t>
            </a:r>
            <a:endParaRPr b="0" i="0" sz="16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80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750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Current Date/Time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1005850" y="1296375"/>
            <a:ext cx="110490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Sys.Date() 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 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today()</a:t>
            </a:r>
            <a:endParaRPr b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Sys.time() 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 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</a:t>
            </a:r>
            <a:endParaRPr b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m() </a:t>
            </a:r>
            <a:endParaRPr b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pm()</a:t>
            </a:r>
            <a:endParaRPr b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→"/>
            </a:pPr>
            <a:r>
              <a:rPr b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leap_year()</a:t>
            </a:r>
            <a:endParaRPr b="1" sz="2000">
              <a:solidFill>
                <a:srgbClr val="000000"/>
              </a:solidFill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0" y="-632"/>
            <a:ext cx="12192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b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Your Turn...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             					</a:t>
            </a:r>
            <a:r>
              <a:rPr lang="en" sz="2600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	            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Rsquared</a:t>
            </a:r>
            <a:r>
              <a:rPr b="0" baseline="3000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" sz="2600" u="none" cap="none" strike="noStrike">
                <a:solidFill>
                  <a:srgbClr val="C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Academy </a:t>
            </a:r>
            <a:r>
              <a:rPr b="0" i="0" lang="en" sz="2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	</a:t>
            </a:r>
            <a:endParaRPr b="0" i="0" sz="2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005850" y="1296375"/>
            <a:ext cx="110490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current date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current time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whether the time is in AM or PM?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whether the following are leap years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→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8"/>
          <p:cNvCxnSpPr/>
          <p:nvPr/>
        </p:nvCxnSpPr>
        <p:spPr>
          <a:xfrm>
            <a:off x="1005840" y="888277"/>
            <a:ext cx="1118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0" y="888277"/>
            <a:ext cx="838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-16500" y="6356350"/>
            <a:ext cx="12208500" cy="51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Looking for online Data Science training? Call us at +91-9606872504 or visit </a:t>
            </a: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www.rsquaredacademy.com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